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6" r:id="rId2"/>
    <p:sldId id="289" r:id="rId3"/>
    <p:sldId id="315" r:id="rId4"/>
    <p:sldId id="322" r:id="rId5"/>
    <p:sldId id="331" r:id="rId6"/>
    <p:sldId id="330" r:id="rId7"/>
    <p:sldId id="288" r:id="rId8"/>
    <p:sldId id="298" r:id="rId9"/>
    <p:sldId id="321" r:id="rId1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D0DB3"/>
    <a:srgbClr val="FF9900"/>
    <a:srgbClr val="FF66CC"/>
    <a:srgbClr val="FFCCFF"/>
    <a:srgbClr val="6600CC"/>
    <a:srgbClr val="FF93FF"/>
    <a:srgbClr val="FF4F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6" autoAdjust="0"/>
    <p:restoredTop sz="94660"/>
  </p:normalViewPr>
  <p:slideViewPr>
    <p:cSldViewPr snapToGrid="0">
      <p:cViewPr varScale="1">
        <p:scale>
          <a:sx n="103" d="100"/>
          <a:sy n="103" d="100"/>
        </p:scale>
        <p:origin x="8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Schulze" userId="c664ba02-95a5-4972-9b14-48c57ca566b4" providerId="ADAL" clId="{0A10C45E-F46A-440F-9266-820DCC7E5E79}"/>
    <pc:docChg chg="modSld sldOrd">
      <pc:chgData name="Mark Schulze" userId="c664ba02-95a5-4972-9b14-48c57ca566b4" providerId="ADAL" clId="{0A10C45E-F46A-440F-9266-820DCC7E5E79}" dt="2025-12-01T14:26:55.840" v="41"/>
      <pc:docMkLst>
        <pc:docMk/>
      </pc:docMkLst>
      <pc:sldChg chg="modSp mod">
        <pc:chgData name="Mark Schulze" userId="c664ba02-95a5-4972-9b14-48c57ca566b4" providerId="ADAL" clId="{0A10C45E-F46A-440F-9266-820DCC7E5E79}" dt="2025-12-01T14:26:30.713" v="37" actId="20577"/>
        <pc:sldMkLst>
          <pc:docMk/>
          <pc:sldMk cId="2927073544" sldId="289"/>
        </pc:sldMkLst>
        <pc:spChg chg="mod">
          <ac:chgData name="Mark Schulze" userId="c664ba02-95a5-4972-9b14-48c57ca566b4" providerId="ADAL" clId="{0A10C45E-F46A-440F-9266-820DCC7E5E79}" dt="2025-12-01T14:26:30.713" v="37" actId="20577"/>
          <ac:spMkLst>
            <pc:docMk/>
            <pc:sldMk cId="2927073544" sldId="289"/>
            <ac:spMk id="8" creationId="{E37B3B8D-5785-4320-AF6F-DF1D4EBCB9E2}"/>
          </ac:spMkLst>
        </pc:spChg>
      </pc:sldChg>
      <pc:sldChg chg="modSp mod">
        <pc:chgData name="Mark Schulze" userId="c664ba02-95a5-4972-9b14-48c57ca566b4" providerId="ADAL" clId="{0A10C45E-F46A-440F-9266-820DCC7E5E79}" dt="2025-12-01T14:25:21.676" v="1" actId="20577"/>
        <pc:sldMkLst>
          <pc:docMk/>
          <pc:sldMk cId="2644404157" sldId="296"/>
        </pc:sldMkLst>
        <pc:spChg chg="mod">
          <ac:chgData name="Mark Schulze" userId="c664ba02-95a5-4972-9b14-48c57ca566b4" providerId="ADAL" clId="{0A10C45E-F46A-440F-9266-820DCC7E5E79}" dt="2025-12-01T14:25:21.676" v="1" actId="20577"/>
          <ac:spMkLst>
            <pc:docMk/>
            <pc:sldMk cId="2644404157" sldId="296"/>
            <ac:spMk id="24" creationId="{A4BEB5D1-F0F3-4A1E-A246-9582AF86D03C}"/>
          </ac:spMkLst>
        </pc:spChg>
      </pc:sldChg>
      <pc:sldChg chg="ord">
        <pc:chgData name="Mark Schulze" userId="c664ba02-95a5-4972-9b14-48c57ca566b4" providerId="ADAL" clId="{0A10C45E-F46A-440F-9266-820DCC7E5E79}" dt="2025-12-01T14:26:55.840" v="41"/>
        <pc:sldMkLst>
          <pc:docMk/>
          <pc:sldMk cId="1568648109" sldId="330"/>
        </pc:sldMkLst>
      </pc:sldChg>
      <pc:sldChg chg="ord">
        <pc:chgData name="Mark Schulze" userId="c664ba02-95a5-4972-9b14-48c57ca566b4" providerId="ADAL" clId="{0A10C45E-F46A-440F-9266-820DCC7E5E79}" dt="2025-12-01T14:26:50.843" v="39"/>
        <pc:sldMkLst>
          <pc:docMk/>
          <pc:sldMk cId="2428290662"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12/1/2025</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12/1/2025</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12/1/2025</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12/1/2025</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tmp"/><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DECEMBER  2025</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3682034"/>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r>
              <a:rPr lang="en-US" sz="1600" dirty="0">
                <a:solidFill>
                  <a:srgbClr val="0D0DB3"/>
                </a:solidFill>
              </a:rPr>
              <a:t>     Traditionally, the holiday season is a festive time of year.  It is also a time when people are busy and become vulnerable to theft and other holiday crime.  We will continue our patrols in an effort to deter any thieves in the area.</a:t>
            </a:r>
          </a:p>
          <a:p>
            <a:endParaRPr lang="en-US" sz="1600" dirty="0">
              <a:solidFill>
                <a:srgbClr val="0D0DB3"/>
              </a:solidFill>
            </a:endParaRPr>
          </a:p>
          <a:p>
            <a:r>
              <a:rPr lang="en-US" sz="1600" dirty="0">
                <a:solidFill>
                  <a:srgbClr val="0D0DB3"/>
                </a:solidFill>
              </a:rPr>
              <a:t>     Remember, while out shopping to always; think about where you are and check the area to see who may be watching (especially when at the ATM).  Double check your vehicle to ensure it is locked, and upon returning to your car quickly enter your car, lock the doors and make sure that everything is still there.</a:t>
            </a:r>
          </a:p>
          <a:p>
            <a:endParaRPr lang="en-US" sz="1600" dirty="0">
              <a:solidFill>
                <a:srgbClr val="0D0DB3"/>
              </a:solidFill>
            </a:endParaRPr>
          </a:p>
          <a:p>
            <a:r>
              <a:rPr lang="en-US" sz="1600" dirty="0">
                <a:solidFill>
                  <a:srgbClr val="0D0DB3"/>
                </a:solidFill>
              </a:rPr>
              <a:t>     Best wishes for a </a:t>
            </a:r>
            <a:r>
              <a:rPr lang="en-US" sz="1600" dirty="0">
                <a:solidFill>
                  <a:srgbClr val="FF0000"/>
                </a:solidFill>
              </a:rPr>
              <a:t>Merry</a:t>
            </a:r>
            <a:r>
              <a:rPr lang="en-US" sz="1600" dirty="0">
                <a:solidFill>
                  <a:srgbClr val="0D0DB3"/>
                </a:solidFill>
              </a:rPr>
              <a:t> </a:t>
            </a:r>
            <a:r>
              <a:rPr lang="en-US" sz="1600" dirty="0">
                <a:solidFill>
                  <a:srgbClr val="009900"/>
                </a:solidFill>
              </a:rPr>
              <a:t>Christmas</a:t>
            </a:r>
            <a:r>
              <a:rPr lang="en-US" sz="1600" dirty="0">
                <a:solidFill>
                  <a:srgbClr val="0D0DB3"/>
                </a:solidFill>
              </a:rPr>
              <a:t> and a magnificent New Year.</a:t>
            </a:r>
          </a:p>
          <a:p>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77745" y="763950"/>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
        <p:nvSpPr>
          <p:cNvPr id="2" name="TextBox 1">
            <a:extLst>
              <a:ext uri="{FF2B5EF4-FFF2-40B4-BE49-F238E27FC236}">
                <a16:creationId xmlns:a16="http://schemas.microsoft.com/office/drawing/2014/main" id="{A6F926BD-87C6-CF48-F3A7-FAA052D1A3EC}"/>
              </a:ext>
            </a:extLst>
          </p:cNvPr>
          <p:cNvSpPr txBox="1"/>
          <p:nvPr/>
        </p:nvSpPr>
        <p:spPr>
          <a:xfrm>
            <a:off x="8420100" y="4514850"/>
            <a:ext cx="2524125" cy="923330"/>
          </a:xfrm>
          <a:prstGeom prst="rect">
            <a:avLst/>
          </a:prstGeom>
          <a:noFill/>
        </p:spPr>
        <p:txBody>
          <a:bodyPr wrap="square" rtlCol="0">
            <a:spAutoFit/>
          </a:bodyPr>
          <a:lstStyle/>
          <a:p>
            <a:pPr algn="ctr"/>
            <a:r>
              <a:rPr lang="en-US" sz="18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8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a:p>
            <a:endParaRPr lang="en-US" dirty="0"/>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237588" y="337625"/>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059405" y="2844225"/>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DECEMBER 2025</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819478616"/>
              </p:ext>
            </p:extLst>
          </p:nvPr>
        </p:nvGraphicFramePr>
        <p:xfrm>
          <a:off x="276943" y="954642"/>
          <a:ext cx="6911109" cy="2269202"/>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42147">
                  <a:extLst>
                    <a:ext uri="{9D8B030D-6E8A-4147-A177-3AD203B41FA5}">
                      <a16:colId xmlns:a16="http://schemas.microsoft.com/office/drawing/2014/main" val="1397268744"/>
                    </a:ext>
                  </a:extLst>
                </a:gridCol>
                <a:gridCol w="1196608">
                  <a:extLst>
                    <a:ext uri="{9D8B030D-6E8A-4147-A177-3AD203B41FA5}">
                      <a16:colId xmlns:a16="http://schemas.microsoft.com/office/drawing/2014/main" val="1552433659"/>
                    </a:ext>
                  </a:extLst>
                </a:gridCol>
                <a:gridCol w="3872354">
                  <a:extLst>
                    <a:ext uri="{9D8B030D-6E8A-4147-A177-3AD203B41FA5}">
                      <a16:colId xmlns:a16="http://schemas.microsoft.com/office/drawing/2014/main" val="1207219125"/>
                    </a:ext>
                  </a:extLst>
                </a:gridCol>
              </a:tblGrid>
              <a:tr h="438750">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367952">
                <a:tc>
                  <a:txBody>
                    <a:bodyPr/>
                    <a:lstStyle/>
                    <a:p>
                      <a:r>
                        <a:rPr lang="en-US" sz="1400" dirty="0">
                          <a:solidFill>
                            <a:srgbClr val="0D0DB3"/>
                          </a:solidFill>
                        </a:rPr>
                        <a:t>DECEMBER</a:t>
                      </a:r>
                      <a:r>
                        <a:rPr lang="en-US" sz="1400" baseline="0" dirty="0">
                          <a:solidFill>
                            <a:srgbClr val="0D0DB3"/>
                          </a:solidFill>
                        </a:rPr>
                        <a:t> 07, 2025</a:t>
                      </a:r>
                      <a:endParaRPr lang="en-US" sz="1400" dirty="0">
                        <a:solidFill>
                          <a:srgbClr val="0D0DB3"/>
                        </a:solidFill>
                      </a:endParaRPr>
                    </a:p>
                  </a:txBody>
                  <a:tcPr/>
                </a:tc>
                <a:tc>
                  <a:txBody>
                    <a:bodyPr/>
                    <a:lstStyle/>
                    <a:p>
                      <a:r>
                        <a:rPr lang="en-US" sz="1400" dirty="0">
                          <a:solidFill>
                            <a:srgbClr val="0D0DB3"/>
                          </a:solidFill>
                        </a:rPr>
                        <a:t>SUNDAY</a:t>
                      </a:r>
                    </a:p>
                  </a:txBody>
                  <a:tcPr/>
                </a:tc>
                <a:tc>
                  <a:txBody>
                    <a:bodyPr/>
                    <a:lstStyle/>
                    <a:p>
                      <a:r>
                        <a:rPr lang="en-US" sz="1400" b="1" dirty="0">
                          <a:solidFill>
                            <a:srgbClr val="0D0DB3"/>
                          </a:solidFill>
                        </a:rPr>
                        <a:t>PEARL HARBOR REMEMBRANCE</a:t>
                      </a:r>
                      <a:r>
                        <a:rPr lang="en-US" sz="1400" b="1" baseline="0" dirty="0">
                          <a:solidFill>
                            <a:srgbClr val="0D0DB3"/>
                          </a:solidFill>
                        </a:rPr>
                        <a:t> DAY</a:t>
                      </a:r>
                      <a:endParaRPr lang="en-US" sz="1400" b="1" dirty="0">
                        <a:solidFill>
                          <a:srgbClr val="0D0DB3"/>
                        </a:solidFill>
                      </a:endParaRPr>
                    </a:p>
                  </a:txBody>
                  <a:tcPr/>
                </a:tc>
                <a:extLst>
                  <a:ext uri="{0D108BD9-81ED-4DB2-BD59-A6C34878D82A}">
                    <a16:rowId xmlns:a16="http://schemas.microsoft.com/office/drawing/2014/main" val="3613032756"/>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21, 2025</a:t>
                      </a:r>
                    </a:p>
                  </a:txBody>
                  <a:tcPr/>
                </a:tc>
                <a:tc>
                  <a:txBody>
                    <a:bodyPr/>
                    <a:lstStyle/>
                    <a:p>
                      <a:r>
                        <a:rPr lang="en-US" sz="1400" dirty="0">
                          <a:solidFill>
                            <a:srgbClr val="0D0DB3"/>
                          </a:solidFill>
                        </a:rPr>
                        <a:t>SUNDAY</a:t>
                      </a:r>
                    </a:p>
                  </a:txBody>
                  <a:tcPr/>
                </a:tc>
                <a:tc>
                  <a:txBody>
                    <a:bodyPr/>
                    <a:lstStyle/>
                    <a:p>
                      <a:r>
                        <a:rPr lang="en-US" sz="1400" b="1" dirty="0">
                          <a:solidFill>
                            <a:srgbClr val="0D0DB3"/>
                          </a:solidFill>
                        </a:rPr>
                        <a:t>FIRST</a:t>
                      </a:r>
                      <a:r>
                        <a:rPr lang="en-US" sz="1400" b="1" baseline="0" dirty="0">
                          <a:solidFill>
                            <a:srgbClr val="0D0DB3"/>
                          </a:solidFill>
                        </a:rPr>
                        <a:t> DAY OF WINTER (DECEMBER SOLSTICE)</a:t>
                      </a:r>
                      <a:endParaRPr lang="en-US" sz="1400" b="1" dirty="0">
                        <a:solidFill>
                          <a:srgbClr val="0D0DB3"/>
                        </a:solidFill>
                      </a:endParaRPr>
                    </a:p>
                  </a:txBody>
                  <a:tcPr/>
                </a:tc>
                <a:extLst>
                  <a:ext uri="{0D108BD9-81ED-4DB2-BD59-A6C34878D82A}">
                    <a16:rowId xmlns:a16="http://schemas.microsoft.com/office/drawing/2014/main" val="911416644"/>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24, 2025</a:t>
                      </a:r>
                    </a:p>
                  </a:txBody>
                  <a:tcPr/>
                </a:tc>
                <a:tc>
                  <a:txBody>
                    <a:bodyPr/>
                    <a:lstStyle/>
                    <a:p>
                      <a:r>
                        <a:rPr lang="en-US" sz="1400" dirty="0">
                          <a:solidFill>
                            <a:srgbClr val="0D0DB3"/>
                          </a:solidFill>
                        </a:rPr>
                        <a:t>WEDNESDAY</a:t>
                      </a:r>
                    </a:p>
                  </a:txBody>
                  <a:tcPr/>
                </a:tc>
                <a:tc>
                  <a:txBody>
                    <a:bodyPr/>
                    <a:lstStyle/>
                    <a:p>
                      <a:r>
                        <a:rPr lang="en-US" sz="1400" b="1" dirty="0">
                          <a:solidFill>
                            <a:srgbClr val="0D0DB3"/>
                          </a:solidFill>
                        </a:rPr>
                        <a:t>CHRISTMAS EVE   (CITY HALL CLOSED)</a:t>
                      </a:r>
                    </a:p>
                  </a:txBody>
                  <a:tcPr/>
                </a:tc>
                <a:extLst>
                  <a:ext uri="{0D108BD9-81ED-4DB2-BD59-A6C34878D82A}">
                    <a16:rowId xmlns:a16="http://schemas.microsoft.com/office/drawing/2014/main" val="822929520"/>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25, 2025</a:t>
                      </a:r>
                    </a:p>
                  </a:txBody>
                  <a:tcPr/>
                </a:tc>
                <a:tc>
                  <a:txBody>
                    <a:bodyPr/>
                    <a:lstStyle/>
                    <a:p>
                      <a:r>
                        <a:rPr lang="en-US" sz="1400" dirty="0">
                          <a:solidFill>
                            <a:srgbClr val="0D0DB3"/>
                          </a:solidFill>
                        </a:rPr>
                        <a:t>THURSDAY</a:t>
                      </a:r>
                    </a:p>
                  </a:txBody>
                  <a:tcPr/>
                </a:tc>
                <a:tc>
                  <a:txBody>
                    <a:bodyPr/>
                    <a:lstStyle/>
                    <a:p>
                      <a:r>
                        <a:rPr lang="en-US" sz="1400" b="1" dirty="0">
                          <a:solidFill>
                            <a:srgbClr val="0D0DB3"/>
                          </a:solidFill>
                        </a:rPr>
                        <a:t>CHRISTMAS</a:t>
                      </a:r>
                      <a:r>
                        <a:rPr lang="en-US" sz="1400" b="1" baseline="0" dirty="0">
                          <a:solidFill>
                            <a:srgbClr val="0D0DB3"/>
                          </a:solidFill>
                        </a:rPr>
                        <a:t> DAY   </a:t>
                      </a:r>
                      <a:r>
                        <a:rPr lang="en-US" sz="1400" b="1" dirty="0">
                          <a:solidFill>
                            <a:srgbClr val="0D0DB3"/>
                          </a:solidFill>
                        </a:rPr>
                        <a:t>(CITY HALL CLOSED)</a:t>
                      </a:r>
                    </a:p>
                  </a:txBody>
                  <a:tcPr/>
                </a:tc>
                <a:extLst>
                  <a:ext uri="{0D108BD9-81ED-4DB2-BD59-A6C34878D82A}">
                    <a16:rowId xmlns:a16="http://schemas.microsoft.com/office/drawing/2014/main" val="4266638050"/>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31, 2025</a:t>
                      </a:r>
                    </a:p>
                  </a:txBody>
                  <a:tcPr/>
                </a:tc>
                <a:tc>
                  <a:txBody>
                    <a:bodyPr/>
                    <a:lstStyle/>
                    <a:p>
                      <a:r>
                        <a:rPr lang="en-US" sz="1400" dirty="0">
                          <a:solidFill>
                            <a:srgbClr val="0D0DB3"/>
                          </a:solidFill>
                        </a:rPr>
                        <a:t>WEDNESDAY</a:t>
                      </a:r>
                    </a:p>
                  </a:txBody>
                  <a:tcPr/>
                </a:tc>
                <a:tc>
                  <a:txBody>
                    <a:bodyPr/>
                    <a:lstStyle/>
                    <a:p>
                      <a:r>
                        <a:rPr lang="en-US" sz="1400" b="1" dirty="0">
                          <a:solidFill>
                            <a:srgbClr val="0D0DB3"/>
                          </a:solidFill>
                        </a:rPr>
                        <a:t>NEW YEAR’S EVE</a:t>
                      </a:r>
                    </a:p>
                  </a:txBody>
                  <a:tcPr/>
                </a:tc>
                <a:extLst>
                  <a:ext uri="{0D108BD9-81ED-4DB2-BD59-A6C34878D82A}">
                    <a16:rowId xmlns:a16="http://schemas.microsoft.com/office/drawing/2014/main" val="145550646"/>
                  </a:ext>
                </a:extLst>
              </a:tr>
            </a:tbl>
          </a:graphicData>
        </a:graphic>
      </p:graphicFrame>
      <p:pic>
        <p:nvPicPr>
          <p:cNvPr id="5" name="Picture 4">
            <a:extLst>
              <a:ext uri="{FF2B5EF4-FFF2-40B4-BE49-F238E27FC236}">
                <a16:creationId xmlns:a16="http://schemas.microsoft.com/office/drawing/2014/main" id="{D261AE75-4921-F7BF-A572-6DC4E3AA1EB7}"/>
              </a:ext>
            </a:extLst>
          </p:cNvPr>
          <p:cNvPicPr>
            <a:picLocks noChangeAspect="1"/>
          </p:cNvPicPr>
          <p:nvPr/>
        </p:nvPicPr>
        <p:blipFill>
          <a:blip r:embed="rId3"/>
          <a:stretch>
            <a:fillRect/>
          </a:stretch>
        </p:blipFill>
        <p:spPr>
          <a:xfrm>
            <a:off x="1015194" y="3672467"/>
            <a:ext cx="2578832" cy="2572735"/>
          </a:xfrm>
          <a:prstGeom prst="rect">
            <a:avLst/>
          </a:prstGeom>
        </p:spPr>
      </p:pic>
      <p:pic>
        <p:nvPicPr>
          <p:cNvPr id="7" name="Picture 6" descr="Text, company name">
            <a:extLst>
              <a:ext uri="{FF2B5EF4-FFF2-40B4-BE49-F238E27FC236}">
                <a16:creationId xmlns:a16="http://schemas.microsoft.com/office/drawing/2014/main" id="{63D3529B-26F6-2687-ACA2-3C885C28C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906" y="3600173"/>
            <a:ext cx="2916889" cy="2752247"/>
          </a:xfrm>
          <a:prstGeom prst="rect">
            <a:avLst/>
          </a:prstGeom>
        </p:spPr>
      </p:pic>
      <p:pic>
        <p:nvPicPr>
          <p:cNvPr id="12" name="Picture 11" descr="Text">
            <a:extLst>
              <a:ext uri="{FF2B5EF4-FFF2-40B4-BE49-F238E27FC236}">
                <a16:creationId xmlns:a16="http://schemas.microsoft.com/office/drawing/2014/main" id="{32B5BA9F-70CA-F2B8-ECE8-868EB3E6C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450" y="3565247"/>
            <a:ext cx="3229810" cy="2829795"/>
          </a:xfrm>
          <a:prstGeom prst="rect">
            <a:avLst/>
          </a:prstGeom>
        </p:spPr>
      </p:pic>
    </p:spTree>
    <p:extLst>
      <p:ext uri="{BB962C8B-B14F-4D97-AF65-F5344CB8AC3E}">
        <p14:creationId xmlns:p14="http://schemas.microsoft.com/office/powerpoint/2010/main" val="18284666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9E358AE2-AF7D-4A99-9F17-55730A23715F}"/>
              </a:ext>
            </a:extLst>
          </p:cNvPr>
          <p:cNvSpPr txBox="1">
            <a:spLocks/>
          </p:cNvSpPr>
          <p:nvPr/>
        </p:nvSpPr>
        <p:spPr>
          <a:xfrm>
            <a:off x="110838" y="1456932"/>
            <a:ext cx="9116289" cy="39441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kumimoji="0" lang="en-US" sz="1500" b="0" i="0" u="none" strike="noStrike" kern="1200" cap="none" spc="0" normalizeH="0" baseline="0" noProof="0" dirty="0">
              <a:ln>
                <a:noFill/>
              </a:ln>
              <a:solidFill>
                <a:srgbClr val="0D0DB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C3B07-72B7-45F4-88C8-087AD179AD07}"/>
              </a:ext>
            </a:extLst>
          </p:cNvPr>
          <p:cNvSpPr txBox="1"/>
          <p:nvPr/>
        </p:nvSpPr>
        <p:spPr>
          <a:xfrm>
            <a:off x="-9699" y="6456610"/>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9" name="Picture 8"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2" name="TextBox 11">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2" name="TextBox 1"/>
          <p:cNvSpPr txBox="1"/>
          <p:nvPr/>
        </p:nvSpPr>
        <p:spPr>
          <a:xfrm>
            <a:off x="1131962" y="512876"/>
            <a:ext cx="707403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B3"/>
                </a:solidFill>
                <a:effectLst/>
                <a:uLnTx/>
                <a:uFillTx/>
                <a:latin typeface="Agency FB" panose="020B0503020202020204" pitchFamily="34" charset="0"/>
                <a:ea typeface="+mn-ea"/>
                <a:cs typeface="+mn-cs"/>
              </a:rPr>
              <a:t>Public Service Announcement (PSA) From Our Officers: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03553" y="1456932"/>
            <a:ext cx="8333129"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December is the month for increased delivery of packages.  Thieves “Porch Pirates” are aware of this. When expecting deliveries, especially large packages, have family or friends secure them out of sight. Let’s watch out for each other during this holiday season.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Officer K. Jimenez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CF9B">
                    <a:lumMod val="50000"/>
                  </a:srgbClr>
                </a:solidFill>
                <a:effectLst/>
                <a:uLnTx/>
                <a:uFillTx/>
                <a:latin typeface="Calibri" panose="020F0502020204030204"/>
                <a:ea typeface="+mn-ea"/>
                <a:cs typeface="+mn-cs"/>
              </a:rPr>
              <a:t>Be aware of distraction crimes.  If approached by someone representing a utility company, make sure you observe or ask for credentials.  If you did not call the utility company do not allow anyone in your home to check for water or gas leaks.  Thieves will attempt to distract in order to enter your home for the purpose of theft.  If you feel uncertain, call the Spring Valley Village Police Dept.  Try to obtain an accurate description of the person and vehicle.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CF9B">
                    <a:lumMod val="50000"/>
                  </a:srgbClr>
                </a:solidFill>
                <a:effectLst/>
                <a:uLnTx/>
                <a:uFillTx/>
                <a:latin typeface="Calibri" panose="020F0502020204030204"/>
                <a:ea typeface="+mn-ea"/>
                <a:cs typeface="+mn-cs"/>
              </a:rPr>
              <a:t>						Sergeant C. </a:t>
            </a:r>
            <a:r>
              <a:rPr kumimoji="0" lang="en-US" sz="1600" b="0" i="0" u="none" strike="noStrike" kern="1200" cap="none" spc="0" normalizeH="0" baseline="0" noProof="0" dirty="0" err="1">
                <a:ln>
                  <a:noFill/>
                </a:ln>
                <a:solidFill>
                  <a:srgbClr val="10CF9B">
                    <a:lumMod val="50000"/>
                  </a:srgbClr>
                </a:solidFill>
                <a:effectLst/>
                <a:uLnTx/>
                <a:uFillTx/>
                <a:latin typeface="Calibri" panose="020F0502020204030204"/>
                <a:ea typeface="+mn-ea"/>
                <a:cs typeface="+mn-cs"/>
              </a:rPr>
              <a:t>Spriggs</a:t>
            </a:r>
            <a:endParaRPr kumimoji="0" lang="en-US" sz="1600" b="0" i="0" u="none" strike="noStrike" kern="1200" cap="none" spc="0" normalizeH="0" baseline="0" noProof="0" dirty="0">
              <a:ln>
                <a:noFill/>
              </a:ln>
              <a:solidFill>
                <a:srgbClr val="10CF9B">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Establish the 9 p.m. routine:  Each evening conduct a security check and verify that vehicles, residence, garages, gates, and backyard sheds are locked.  Activate exterior lights, security cameras, and alarm systems.  Remove all valuables from your vehicle.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Officer C. Martell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We wish you all a safe and joyous holiday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1" name="Picture 10" descr="mike's web 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964" y="4016190"/>
            <a:ext cx="2377439" cy="2390646"/>
          </a:xfrm>
          <a:prstGeom prst="rect">
            <a:avLst/>
          </a:prstGeom>
        </p:spPr>
      </p:pic>
    </p:spTree>
    <p:extLst>
      <p:ext uri="{BB962C8B-B14F-4D97-AF65-F5344CB8AC3E}">
        <p14:creationId xmlns:p14="http://schemas.microsoft.com/office/powerpoint/2010/main" val="3435803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6C974137-EC13-319B-CA8B-DB3EFFB4CD6D}"/>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C8D83AD1-E797-CE97-3929-CD72B8FF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C434165E-791E-E197-C9F1-527589FCFFAC}"/>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238DBBD9-ACFA-85F4-A669-26C65A122169}"/>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ECD8E8C3-DA57-3D12-9912-41DE877B68F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EA6B3E24-14CF-0B23-1D26-F211482ED6B7}"/>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5" name="Picture 4" descr="A picture containing timeline">
            <a:extLst>
              <a:ext uri="{FF2B5EF4-FFF2-40B4-BE49-F238E27FC236}">
                <a16:creationId xmlns:a16="http://schemas.microsoft.com/office/drawing/2014/main" id="{EDE75256-2464-7240-066C-F5D8AC6F4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961" y="828310"/>
            <a:ext cx="5852873" cy="5688049"/>
          </a:xfrm>
          <a:prstGeom prst="rect">
            <a:avLst/>
          </a:prstGeom>
        </p:spPr>
      </p:pic>
    </p:spTree>
    <p:extLst>
      <p:ext uri="{BB962C8B-B14F-4D97-AF65-F5344CB8AC3E}">
        <p14:creationId xmlns:p14="http://schemas.microsoft.com/office/powerpoint/2010/main" val="24282906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FE8AD07C-76C3-0B9E-B396-53CA9E91829A}"/>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942E84E6-2841-BD7D-770F-35EC0C60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F3853A06-EC63-EA3F-6CF6-A6F9A1834750}"/>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CCC46AA7-37A3-7AB1-C429-A6D7BD7292FC}"/>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57D90369-F6B1-B384-AA6F-2C7BCD77634B}"/>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E89D9BBE-2D6A-FF60-3706-3151D292E349}"/>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a:extLst>
              <a:ext uri="{FF2B5EF4-FFF2-40B4-BE49-F238E27FC236}">
                <a16:creationId xmlns:a16="http://schemas.microsoft.com/office/drawing/2014/main" id="{2488EE31-B613-7729-4CDC-93611FFAD4EA}"/>
              </a:ext>
            </a:extLst>
          </p:cNvPr>
          <p:cNvPicPr>
            <a:picLocks noChangeAspect="1"/>
          </p:cNvPicPr>
          <p:nvPr/>
        </p:nvPicPr>
        <p:blipFill>
          <a:blip r:embed="rId3"/>
          <a:stretch>
            <a:fillRect/>
          </a:stretch>
        </p:blipFill>
        <p:spPr>
          <a:xfrm>
            <a:off x="6091237" y="3424237"/>
            <a:ext cx="9526" cy="9526"/>
          </a:xfrm>
          <a:prstGeom prst="rect">
            <a:avLst/>
          </a:prstGeom>
        </p:spPr>
      </p:pic>
      <p:pic>
        <p:nvPicPr>
          <p:cNvPr id="14" name="Picture 13" descr="Logo">
            <a:extLst>
              <a:ext uri="{FF2B5EF4-FFF2-40B4-BE49-F238E27FC236}">
                <a16:creationId xmlns:a16="http://schemas.microsoft.com/office/drawing/2014/main" id="{0D563708-9145-0F6C-52E2-0F7087FBC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940" y="3981775"/>
            <a:ext cx="1620172" cy="1616142"/>
          </a:xfrm>
          <a:prstGeom prst="rect">
            <a:avLst/>
          </a:prstGeom>
        </p:spPr>
      </p:pic>
      <p:pic>
        <p:nvPicPr>
          <p:cNvPr id="4" name="Picture 3" descr="Table&#10;&#10;AI-generated content may be incorrect.">
            <a:extLst>
              <a:ext uri="{FF2B5EF4-FFF2-40B4-BE49-F238E27FC236}">
                <a16:creationId xmlns:a16="http://schemas.microsoft.com/office/drawing/2014/main" id="{6E8FC1B1-1D09-0B41-7AE5-AAA8C85ED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566" y="809296"/>
            <a:ext cx="5584544" cy="5627032"/>
          </a:xfrm>
          <a:prstGeom prst="rect">
            <a:avLst/>
          </a:prstGeom>
        </p:spPr>
      </p:pic>
    </p:spTree>
    <p:extLst>
      <p:ext uri="{BB962C8B-B14F-4D97-AF65-F5344CB8AC3E}">
        <p14:creationId xmlns:p14="http://schemas.microsoft.com/office/powerpoint/2010/main" val="156864810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5600" b="1" dirty="0">
                <a:solidFill>
                  <a:srgbClr val="0D0DB3"/>
                </a:solidFill>
                <a:latin typeface="Agency FB" panose="020B0503020202020204" pitchFamily="34" charset="0"/>
              </a:rPr>
              <a:t>CALLS BY TYPE:    11/01/25 THRU 11/30/25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Table">
            <a:extLst>
              <a:ext uri="{FF2B5EF4-FFF2-40B4-BE49-F238E27FC236}">
                <a16:creationId xmlns:a16="http://schemas.microsoft.com/office/drawing/2014/main" id="{FCFEC192-7B2F-0AC8-B772-9311800AD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968" y="1434969"/>
            <a:ext cx="4064711" cy="5146612"/>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1583484616"/>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dirty="0">
                          <a:solidFill>
                            <a:srgbClr val="0D0DB3"/>
                          </a:solidFill>
                          <a:effectLst/>
                        </a:rPr>
                        <a:t>HILSHIRE 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127060" y="440784"/>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079911" y="373127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5763490" y="5962208"/>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
        <p:nvSpPr>
          <p:cNvPr id="12" name="Title 1">
            <a:extLst>
              <a:ext uri="{FF2B5EF4-FFF2-40B4-BE49-F238E27FC236}">
                <a16:creationId xmlns:a16="http://schemas.microsoft.com/office/drawing/2014/main" id="{4BFEC660-6AAE-4008-9327-02157C1A930B}"/>
              </a:ext>
            </a:extLst>
          </p:cNvPr>
          <p:cNvSpPr txBox="1">
            <a:spLocks/>
          </p:cNvSpPr>
          <p:nvPr/>
        </p:nvSpPr>
        <p:spPr>
          <a:xfrm>
            <a:off x="0" y="0"/>
            <a:ext cx="7188052" cy="10041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endParaRPr lang="en-US" sz="2200" b="1" dirty="0">
              <a:solidFill>
                <a:srgbClr val="0D0DB3"/>
              </a:solidFill>
              <a:latin typeface="Agency FB" panose="020B0503020202020204" pitchFamily="34" charset="0"/>
            </a:endParaRP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801238" y="458641"/>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90724" y="3525495"/>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pic>
        <p:nvPicPr>
          <p:cNvPr id="2" name="Picture 1">
            <a:extLst>
              <a:ext uri="{FF2B5EF4-FFF2-40B4-BE49-F238E27FC236}">
                <a16:creationId xmlns:a16="http://schemas.microsoft.com/office/drawing/2014/main" id="{8396C8BF-7386-90BB-7D06-2C4A130166B2}"/>
              </a:ext>
            </a:extLst>
          </p:cNvPr>
          <p:cNvPicPr>
            <a:picLocks noChangeAspect="1"/>
          </p:cNvPicPr>
          <p:nvPr/>
        </p:nvPicPr>
        <p:blipFill>
          <a:blip r:embed="rId3"/>
          <a:stretch>
            <a:fillRect/>
          </a:stretch>
        </p:blipFill>
        <p:spPr>
          <a:xfrm>
            <a:off x="327550" y="295628"/>
            <a:ext cx="6889077" cy="5809992"/>
          </a:xfrm>
          <a:prstGeom prst="rect">
            <a:avLst/>
          </a:prstGeom>
        </p:spPr>
      </p:pic>
    </p:spTree>
    <p:extLst>
      <p:ext uri="{BB962C8B-B14F-4D97-AF65-F5344CB8AC3E}">
        <p14:creationId xmlns:p14="http://schemas.microsoft.com/office/powerpoint/2010/main" val="22910084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13336</TotalTime>
  <Words>784</Words>
  <Application>Microsoft Office PowerPoint</Application>
  <PresentationFormat>Widescreen</PresentationFormat>
  <Paragraphs>105</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Agency FB</vt:lpstr>
      <vt:lpstr>Arial</vt:lpstr>
      <vt:lpstr>Bahnschrift SemiCondensed</vt:lpstr>
      <vt:lpstr>Britannic Bold</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146</cp:revision>
  <cp:lastPrinted>2022-08-01T09:19:45Z</cp:lastPrinted>
  <dcterms:created xsi:type="dcterms:W3CDTF">2022-04-29T05:53:13Z</dcterms:created>
  <dcterms:modified xsi:type="dcterms:W3CDTF">2025-12-01T14:27:01Z</dcterms:modified>
</cp:coreProperties>
</file>